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342" r:id="rId3"/>
    <p:sldId id="322" r:id="rId4"/>
    <p:sldId id="346" r:id="rId5"/>
    <p:sldId id="343" r:id="rId6"/>
    <p:sldId id="344" r:id="rId7"/>
    <p:sldId id="345" r:id="rId8"/>
    <p:sldId id="347" r:id="rId9"/>
    <p:sldId id="348" r:id="rId10"/>
    <p:sldId id="349" r:id="rId11"/>
    <p:sldId id="350" r:id="rId12"/>
    <p:sldId id="351" r:id="rId13"/>
    <p:sldId id="316" r:id="rId14"/>
    <p:sldId id="313" r:id="rId15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7F25"/>
    <a:srgbClr val="3A3A3A"/>
    <a:srgbClr val="1123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99"/>
    <p:restoredTop sz="96327"/>
  </p:normalViewPr>
  <p:slideViewPr>
    <p:cSldViewPr snapToGrid="0" snapToObjects="1">
      <p:cViewPr varScale="1">
        <p:scale>
          <a:sx n="98" d="100"/>
          <a:sy n="98" d="100"/>
        </p:scale>
        <p:origin x="-738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tif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62D89-2936-5D4B-82EC-20BBFE1B2B90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9A793E-FFBD-4B47-958F-376D6A849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302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74b06656a1_3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74b06656a1_3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06654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tiff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90;p15">
            <a:extLst>
              <a:ext uri="{FF2B5EF4-FFF2-40B4-BE49-F238E27FC236}">
                <a16:creationId xmlns:a16="http://schemas.microsoft.com/office/drawing/2014/main" xmlns="" id="{210C4327-0164-934A-971E-BA7F0F87223E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61853" y="297555"/>
            <a:ext cx="2358172" cy="7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1;p15">
            <a:extLst>
              <a:ext uri="{FF2B5EF4-FFF2-40B4-BE49-F238E27FC236}">
                <a16:creationId xmlns:a16="http://schemas.microsoft.com/office/drawing/2014/main" xmlns="" id="{3F7EA564-C56D-5C49-97AB-C6EF5A37A0AE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2249"/>
            <a:ext cx="2603899" cy="13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8E4EEF41-5BE4-CD43-9449-06EAA417E2A4}"/>
              </a:ext>
            </a:extLst>
          </p:cNvPr>
          <p:cNvSpPr txBox="1"/>
          <p:nvPr userDrawn="1"/>
        </p:nvSpPr>
        <p:spPr>
          <a:xfrm>
            <a:off x="3111795" y="1956391"/>
            <a:ext cx="28069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112344"/>
                </a:solidFill>
              </a:rPr>
              <a:t>Welcome to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EADD754-60D4-C748-B32B-164C2A48DFC7}"/>
              </a:ext>
            </a:extLst>
          </p:cNvPr>
          <p:cNvSpPr txBox="1"/>
          <p:nvPr userDrawn="1"/>
        </p:nvSpPr>
        <p:spPr>
          <a:xfrm>
            <a:off x="2519916" y="2340641"/>
            <a:ext cx="39907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A7F25"/>
                </a:solidFill>
              </a:rPr>
              <a:t>PES University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3C70A20C-05D0-464A-8423-A9F866C7659D}"/>
              </a:ext>
            </a:extLst>
          </p:cNvPr>
          <p:cNvSpPr txBox="1"/>
          <p:nvPr userDrawn="1"/>
        </p:nvSpPr>
        <p:spPr>
          <a:xfrm>
            <a:off x="2197395" y="3024017"/>
            <a:ext cx="4749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112344"/>
                </a:solidFill>
              </a:rPr>
              <a:t>Ring Road Campus, Bengaluru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xmlns="" id="{4DDB1C1D-732E-C041-8BF5-66C6098B36CF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sz="900" b="0" i="0"/>
            </a:lvl1pPr>
          </a:lstStyle>
          <a:p>
            <a:fld id="{CF0C4943-2E83-944C-9320-B94835D82FFE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xmlns="" id="{17FC17CF-E4F6-4E48-9141-1AF832B00BB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418339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Image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xmlns="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xmlns="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12" name="Google Shape;49;p7">
            <a:extLst>
              <a:ext uri="{FF2B5EF4-FFF2-40B4-BE49-F238E27FC236}">
                <a16:creationId xmlns:a16="http://schemas.microsoft.com/office/drawing/2014/main" xmlns="" id="{E9079E40-1EFA-7341-9363-EE72301E90CF}"/>
              </a:ext>
            </a:extLst>
          </p:cNvPr>
          <p:cNvCxnSpPr/>
          <p:nvPr userDrawn="1"/>
        </p:nvCxnSpPr>
        <p:spPr>
          <a:xfrm>
            <a:off x="4572000" y="1132502"/>
            <a:ext cx="0" cy="319020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55391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xmlns="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xmlns="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3536027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ith Logo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196948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let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63182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0;p15">
            <a:extLst>
              <a:ext uri="{FF2B5EF4-FFF2-40B4-BE49-F238E27FC236}">
                <a16:creationId xmlns:a16="http://schemas.microsoft.com/office/drawing/2014/main" xmlns="" id="{AB118EC6-0972-4D4D-9092-C046354B706F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74128" y="4062731"/>
            <a:ext cx="2358172" cy="7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91;p15">
            <a:extLst>
              <a:ext uri="{FF2B5EF4-FFF2-40B4-BE49-F238E27FC236}">
                <a16:creationId xmlns:a16="http://schemas.microsoft.com/office/drawing/2014/main" xmlns="" id="{6DE6DCED-C72B-6747-B1E7-B2CE321381D6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648484"/>
            <a:ext cx="2603899" cy="13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4BB2323B-1A45-8C4B-A685-2B565B4A68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2095" y="1495016"/>
            <a:ext cx="6699810" cy="2327475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rgbClr val="112344"/>
                </a:solidFill>
              </a:defRPr>
            </a:lvl1pPr>
          </a:lstStyle>
          <a:p>
            <a:pPr lvl="0"/>
            <a:r>
              <a:rPr lang="en-GB" dirty="0"/>
              <a:t>Professor Name</a:t>
            </a:r>
            <a:r>
              <a:rPr lang="en-US" dirty="0"/>
              <a:t>,</a:t>
            </a:r>
          </a:p>
          <a:p>
            <a:pPr lvl="0"/>
            <a:r>
              <a:rPr lang="en-US" dirty="0"/>
              <a:t>Designation,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Department of Computer Science and Engineering,</a:t>
            </a:r>
          </a:p>
          <a:p>
            <a:pPr lvl="0"/>
            <a:r>
              <a:rPr lang="en-US" dirty="0"/>
              <a:t>PES University</a:t>
            </a:r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1F82B7B-1012-C74A-B7C1-2A74EC375FF5}"/>
              </a:ext>
            </a:extLst>
          </p:cNvPr>
          <p:cNvSpPr txBox="1"/>
          <p:nvPr userDrawn="1"/>
        </p:nvSpPr>
        <p:spPr>
          <a:xfrm>
            <a:off x="2074689" y="344570"/>
            <a:ext cx="49946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A7F25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16359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90;p15">
            <a:extLst>
              <a:ext uri="{FF2B5EF4-FFF2-40B4-BE49-F238E27FC236}">
                <a16:creationId xmlns:a16="http://schemas.microsoft.com/office/drawing/2014/main" xmlns="" id="{210C4327-0164-934A-971E-BA7F0F87223E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61853" y="297555"/>
            <a:ext cx="2358172" cy="73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1;p15">
            <a:extLst>
              <a:ext uri="{FF2B5EF4-FFF2-40B4-BE49-F238E27FC236}">
                <a16:creationId xmlns:a16="http://schemas.microsoft.com/office/drawing/2014/main" xmlns="" id="{3F7EA564-C56D-5C49-97AB-C6EF5A37A0AE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2249"/>
            <a:ext cx="2603899" cy="1352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EADD754-60D4-C748-B32B-164C2A48DFC7}"/>
              </a:ext>
            </a:extLst>
          </p:cNvPr>
          <p:cNvSpPr txBox="1"/>
          <p:nvPr userDrawn="1"/>
        </p:nvSpPr>
        <p:spPr>
          <a:xfrm>
            <a:off x="2085752" y="1879850"/>
            <a:ext cx="4972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EA7F25"/>
                </a:solidFill>
              </a:rPr>
              <a:t>Information Security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3C70A20C-05D0-464A-8423-A9F866C7659D}"/>
              </a:ext>
            </a:extLst>
          </p:cNvPr>
          <p:cNvSpPr txBox="1"/>
          <p:nvPr userDrawn="1"/>
        </p:nvSpPr>
        <p:spPr>
          <a:xfrm>
            <a:off x="2197395" y="2605810"/>
            <a:ext cx="4749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112344"/>
                </a:solidFill>
              </a:rPr>
              <a:t>OS, Web, Cloud, IoT, Mobile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xmlns="" id="{4DDB1C1D-732E-C041-8BF5-66C6098B36CF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sz="900" b="0" i="0"/>
            </a:lvl1pPr>
          </a:lstStyle>
          <a:p>
            <a:fld id="{CF0C4943-2E83-944C-9320-B94835D82FFE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xmlns="" id="{17FC17CF-E4F6-4E48-9141-1AF832B00BB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471A68D-B40D-A64F-94EF-B0453148360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317750" y="3346450"/>
            <a:ext cx="4600575" cy="771894"/>
          </a:xfrm>
        </p:spPr>
        <p:txBody>
          <a:bodyPr>
            <a:noAutofit/>
          </a:bodyPr>
          <a:lstStyle>
            <a:lvl1pPr marL="0" indent="0" algn="ctr">
              <a:buNone/>
              <a:defRPr sz="2400" b="0">
                <a:solidFill>
                  <a:srgbClr val="EA7F25"/>
                </a:solidFill>
              </a:defRPr>
            </a:lvl1pPr>
          </a:lstStyle>
          <a:p>
            <a:pPr lvl="0"/>
            <a:r>
              <a:rPr lang="en-US" dirty="0"/>
              <a:t>Lecture #, Date</a:t>
            </a:r>
          </a:p>
          <a:p>
            <a:pPr lvl="0"/>
            <a:r>
              <a:rPr lang="en-US" dirty="0"/>
              <a:t>Professor Name</a:t>
            </a:r>
          </a:p>
        </p:txBody>
      </p:sp>
    </p:spTree>
    <p:extLst>
      <p:ext uri="{BB962C8B-B14F-4D97-AF65-F5344CB8AC3E}">
        <p14:creationId xmlns:p14="http://schemas.microsoft.com/office/powerpoint/2010/main" val="1940321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les of Engag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xmlns="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92B427BB-857C-B644-9FB5-E41DFC676A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1700" y="158038"/>
            <a:ext cx="8520600" cy="572700"/>
          </a:xfrm>
        </p:spPr>
        <p:txBody>
          <a:bodyPr vert="horz" lIns="68580" tIns="34290" rIns="68580" bIns="34290" rtlCol="0" anchor="b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pPr defTabSz="685800">
              <a:lnSpc>
                <a:spcPct val="90000"/>
              </a:lnSpc>
            </a:pPr>
            <a:r>
              <a:rPr lang="en-US" sz="2800" b="1" kern="1200" dirty="0">
                <a:latin typeface="+mn-lt"/>
                <a:ea typeface="+mj-ea"/>
                <a:cs typeface="+mj-cs"/>
              </a:rPr>
              <a:t>General Rules of Engagement</a:t>
            </a:r>
            <a:endParaRPr lang="en-US" sz="33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xmlns="" id="{40C54C56-95FE-804C-972F-4C8ADBFCE4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96693" y="4058568"/>
            <a:ext cx="2388751" cy="693312"/>
          </a:xfrm>
        </p:spPr>
        <p:txBody>
          <a:bodyPr vert="horz" lIns="68580" tIns="34290" rIns="68580" bIns="34290" rtlCol="0" anchor="ctr">
            <a:noAutofit/>
          </a:bodyPr>
          <a:lstStyle>
            <a:lvl1pPr>
              <a:defRPr b="1">
                <a:solidFill>
                  <a:srgbClr val="112344"/>
                </a:solidFill>
              </a:defRPr>
            </a:lvl1pPr>
          </a:lstStyle>
          <a:p>
            <a:pPr lvl="0" defTabSz="685800">
              <a:lnSpc>
                <a:spcPct val="90000"/>
              </a:lnSpc>
              <a:spcBef>
                <a:spcPts val="750"/>
              </a:spcBef>
            </a:pPr>
            <a:r>
              <a:rPr lang="en-GB" altLang="zh-CN" sz="1400" i="1" spc="45">
                <a:solidFill>
                  <a:srgbClr val="3A3A3A"/>
                </a:solidFill>
              </a:rPr>
              <a:t>Click to edit Master text styles</a:t>
            </a:r>
          </a:p>
          <a:p>
            <a:pPr lvl="1" defTabSz="685800">
              <a:lnSpc>
                <a:spcPct val="90000"/>
              </a:lnSpc>
              <a:spcBef>
                <a:spcPts val="750"/>
              </a:spcBef>
            </a:pPr>
            <a:r>
              <a:rPr lang="en-GB" altLang="zh-CN" sz="1400" i="1" spc="45">
                <a:solidFill>
                  <a:srgbClr val="3A3A3A"/>
                </a:solidFill>
              </a:rPr>
              <a:t>Second level</a:t>
            </a:r>
          </a:p>
        </p:txBody>
      </p:sp>
      <p:pic>
        <p:nvPicPr>
          <p:cNvPr id="14" name="Picture 32">
            <a:extLst>
              <a:ext uri="{FF2B5EF4-FFF2-40B4-BE49-F238E27FC236}">
                <a16:creationId xmlns:a16="http://schemas.microsoft.com/office/drawing/2014/main" xmlns="" id="{F3A746D8-82BF-C24D-BFFB-B6480FF275D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8876" y="2264890"/>
            <a:ext cx="2278864" cy="1731937"/>
          </a:xfrm>
          <a:prstGeom prst="rect">
            <a:avLst/>
          </a:prstGeom>
        </p:spPr>
      </p:pic>
      <p:pic>
        <p:nvPicPr>
          <p:cNvPr id="15" name="Picture 35">
            <a:extLst>
              <a:ext uri="{FF2B5EF4-FFF2-40B4-BE49-F238E27FC236}">
                <a16:creationId xmlns:a16="http://schemas.microsoft.com/office/drawing/2014/main" xmlns="" id="{47FE92CD-A758-064E-B789-183C801BA2F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950885" y="920523"/>
            <a:ext cx="1242230" cy="12422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AED9545C-C156-B945-8C4B-70C02F32A73D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5705897" y="961327"/>
            <a:ext cx="2638698" cy="1979024"/>
          </a:xfrm>
          <a:prstGeom prst="rect">
            <a:avLst/>
          </a:prstGeom>
        </p:spPr>
      </p:pic>
      <p:pic>
        <p:nvPicPr>
          <p:cNvPr id="19" name="Picture 31">
            <a:extLst>
              <a:ext uri="{FF2B5EF4-FFF2-40B4-BE49-F238E27FC236}">
                <a16:creationId xmlns:a16="http://schemas.microsoft.com/office/drawing/2014/main" xmlns="" id="{3347D2DC-9411-8141-90D3-9F0CC085064D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950885" y="2376239"/>
            <a:ext cx="1234559" cy="1241822"/>
          </a:xfrm>
          <a:prstGeom prst="rect">
            <a:avLst/>
          </a:prstGeom>
        </p:spPr>
      </p:pic>
      <p:pic>
        <p:nvPicPr>
          <p:cNvPr id="20" name="Picture 34">
            <a:extLst>
              <a:ext uri="{FF2B5EF4-FFF2-40B4-BE49-F238E27FC236}">
                <a16:creationId xmlns:a16="http://schemas.microsoft.com/office/drawing/2014/main" xmlns="" id="{DB577E6A-85A6-5741-B531-F74B61AAC07D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00506" y="961327"/>
            <a:ext cx="2628194" cy="124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198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10214CEB-6F65-F54B-8BC5-7A30511CB57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1700" y="1928425"/>
            <a:ext cx="8520600" cy="792600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US" dirty="0"/>
              <a:t>Chapter Title</a:t>
            </a:r>
          </a:p>
        </p:txBody>
      </p:sp>
      <p:cxnSp>
        <p:nvCxnSpPr>
          <p:cNvPr id="13" name="Google Shape;22;p3">
            <a:extLst>
              <a:ext uri="{FF2B5EF4-FFF2-40B4-BE49-F238E27FC236}">
                <a16:creationId xmlns:a16="http://schemas.microsoft.com/office/drawing/2014/main" xmlns="" id="{16CF7155-4F03-6F43-AFFF-4EC23F4E78DC}"/>
              </a:ext>
            </a:extLst>
          </p:cNvPr>
          <p:cNvCxnSpPr/>
          <p:nvPr userDrawn="1"/>
        </p:nvCxnSpPr>
        <p:spPr>
          <a:xfrm>
            <a:off x="326175" y="2871075"/>
            <a:ext cx="8032500" cy="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394B1C9-C2C7-E84D-AE97-93A63BB2E6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5438" y="3006725"/>
            <a:ext cx="8507412" cy="357188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rgbClr val="3A3A3A"/>
                </a:solidFill>
              </a:defRPr>
            </a:lvl1pPr>
          </a:lstStyle>
          <a:p>
            <a:pPr lvl="0"/>
            <a:r>
              <a:rPr lang="en-US" dirty="0"/>
              <a:t>Optional one-line Description</a:t>
            </a:r>
          </a:p>
        </p:txBody>
      </p:sp>
    </p:spTree>
    <p:extLst>
      <p:ext uri="{BB962C8B-B14F-4D97-AF65-F5344CB8AC3E}">
        <p14:creationId xmlns:p14="http://schemas.microsoft.com/office/powerpoint/2010/main" val="316549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xmlns="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xmlns="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79892E71-1D82-0749-A082-823163359B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186" y="960441"/>
            <a:ext cx="8543346" cy="3603810"/>
          </a:xfrm>
        </p:spPr>
        <p:txBody>
          <a:bodyPr>
            <a:normAutofit/>
          </a:bodyPr>
          <a:lstStyle>
            <a:lvl1pPr>
              <a:defRPr sz="2400">
                <a:solidFill>
                  <a:srgbClr val="3A3A3A"/>
                </a:solidFill>
              </a:defRPr>
            </a:lvl1pPr>
            <a:lvl2pPr>
              <a:defRPr sz="2400">
                <a:solidFill>
                  <a:srgbClr val="3A3A3A"/>
                </a:solidFill>
              </a:defRPr>
            </a:lvl2pPr>
            <a:lvl3pPr>
              <a:defRPr sz="2400">
                <a:solidFill>
                  <a:srgbClr val="3A3A3A"/>
                </a:solidFill>
              </a:defRPr>
            </a:lvl3pPr>
            <a:lvl4pPr>
              <a:defRPr sz="2400">
                <a:solidFill>
                  <a:srgbClr val="3A3A3A"/>
                </a:solidFill>
              </a:defRPr>
            </a:lvl4pPr>
            <a:lvl5pPr>
              <a:defRPr sz="24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675966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xmlns="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xmlns="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79892E71-1D82-0749-A082-823163359B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6186" y="960441"/>
            <a:ext cx="8543346" cy="3603810"/>
          </a:xfr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rgbClr val="3A3A3A"/>
                </a:solidFill>
              </a:defRPr>
            </a:lvl1pPr>
            <a:lvl2pPr>
              <a:defRPr sz="2000">
                <a:solidFill>
                  <a:srgbClr val="3A3A3A"/>
                </a:solidFill>
              </a:defRPr>
            </a:lvl2pPr>
            <a:lvl3pPr>
              <a:defRPr sz="2000">
                <a:solidFill>
                  <a:srgbClr val="3A3A3A"/>
                </a:solidFill>
              </a:defRPr>
            </a:lvl3pPr>
            <a:lvl4pPr>
              <a:defRPr sz="2000">
                <a:solidFill>
                  <a:srgbClr val="3A3A3A"/>
                </a:solidFill>
              </a:defRPr>
            </a:lvl4pPr>
            <a:lvl5pPr>
              <a:defRPr sz="2000">
                <a:solidFill>
                  <a:srgbClr val="3A3A3A"/>
                </a:solidFill>
              </a:defRPr>
            </a:lvl5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Paragraph Content…Paragraph Content…Paragraph Content…Paragraph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Paragraph Content…Paragraph Content…Paragraph Content…Paragraph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Paragraph Content…Paragraph Content…Paragraph Content…Paragraph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Paragraph Content…Paragraph Content…Paragraph Content…Paragraph</a:t>
            </a:r>
          </a:p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lvl="0"/>
            <a:endParaRPr lang="en-US" dirty="0"/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332468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xmlns="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xmlns="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12" name="Google Shape;49;p7">
            <a:extLst>
              <a:ext uri="{FF2B5EF4-FFF2-40B4-BE49-F238E27FC236}">
                <a16:creationId xmlns:a16="http://schemas.microsoft.com/office/drawing/2014/main" xmlns="" id="{E9079E40-1EFA-7341-9363-EE72301E90CF}"/>
              </a:ext>
            </a:extLst>
          </p:cNvPr>
          <p:cNvCxnSpPr/>
          <p:nvPr userDrawn="1"/>
        </p:nvCxnSpPr>
        <p:spPr>
          <a:xfrm>
            <a:off x="4572000" y="1132502"/>
            <a:ext cx="0" cy="319020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81427CF-6D76-6D4B-987A-FC7BCA17E6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6185" y="1044558"/>
            <a:ext cx="3994150" cy="3384550"/>
          </a:xfrm>
        </p:spPr>
        <p:txBody>
          <a:bodyPr>
            <a:normAutofit/>
          </a:bodyPr>
          <a:lstStyle>
            <a:lvl1pPr>
              <a:defRPr sz="2400">
                <a:solidFill>
                  <a:srgbClr val="3A3A3A"/>
                </a:solidFill>
              </a:defRPr>
            </a:lvl1pPr>
            <a:lvl2pPr>
              <a:defRPr sz="1800">
                <a:solidFill>
                  <a:srgbClr val="3A3A3A"/>
                </a:solidFill>
              </a:defRPr>
            </a:lvl2pPr>
            <a:lvl3pPr>
              <a:defRPr sz="1800">
                <a:solidFill>
                  <a:srgbClr val="3A3A3A"/>
                </a:solidFill>
              </a:defRPr>
            </a:lvl3pPr>
            <a:lvl4pPr>
              <a:defRPr sz="1800">
                <a:solidFill>
                  <a:srgbClr val="3A3A3A"/>
                </a:solidFill>
              </a:defRPr>
            </a:lvl4pPr>
            <a:lvl5pPr>
              <a:defRPr sz="18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Bullet Point 1</a:t>
            </a:r>
          </a:p>
          <a:p>
            <a:pPr lvl="0"/>
            <a:r>
              <a:rPr lang="en-GB" dirty="0"/>
              <a:t>Bullet Point 2</a:t>
            </a:r>
          </a:p>
          <a:p>
            <a:pPr lvl="0"/>
            <a:r>
              <a:rPr lang="en-GB" dirty="0"/>
              <a:t>Bullet Point 3</a:t>
            </a:r>
          </a:p>
          <a:p>
            <a:pPr lvl="0"/>
            <a:r>
              <a:rPr lang="en-GB" dirty="0"/>
              <a:t>Bullet Point 4</a:t>
            </a:r>
          </a:p>
          <a:p>
            <a:pPr lvl="0"/>
            <a:r>
              <a:rPr lang="en-GB" dirty="0"/>
              <a:t>Bullet Point 5</a:t>
            </a:r>
          </a:p>
          <a:p>
            <a:pPr lvl="0"/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xmlns="" id="{63BBED80-4B7E-8642-8AF7-B463506CE1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43665" y="1044558"/>
            <a:ext cx="3994150" cy="3384550"/>
          </a:xfrm>
        </p:spPr>
        <p:txBody>
          <a:bodyPr>
            <a:normAutofit/>
          </a:bodyPr>
          <a:lstStyle>
            <a:lvl1pPr>
              <a:defRPr sz="2400">
                <a:solidFill>
                  <a:srgbClr val="3A3A3A"/>
                </a:solidFill>
              </a:defRPr>
            </a:lvl1pPr>
            <a:lvl2pPr>
              <a:defRPr sz="1800">
                <a:solidFill>
                  <a:srgbClr val="3A3A3A"/>
                </a:solidFill>
              </a:defRPr>
            </a:lvl2pPr>
            <a:lvl3pPr>
              <a:defRPr sz="1800">
                <a:solidFill>
                  <a:srgbClr val="3A3A3A"/>
                </a:solidFill>
              </a:defRPr>
            </a:lvl3pPr>
            <a:lvl4pPr>
              <a:defRPr sz="1800">
                <a:solidFill>
                  <a:srgbClr val="3A3A3A"/>
                </a:solidFill>
              </a:defRPr>
            </a:lvl4pPr>
            <a:lvl5pPr>
              <a:defRPr sz="18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Bullet Point 1</a:t>
            </a:r>
          </a:p>
          <a:p>
            <a:pPr lvl="0"/>
            <a:r>
              <a:rPr lang="en-GB" dirty="0"/>
              <a:t>Bullet Point 2</a:t>
            </a:r>
          </a:p>
          <a:p>
            <a:pPr lvl="0"/>
            <a:r>
              <a:rPr lang="en-GB" dirty="0"/>
              <a:t>Bullet Point 3</a:t>
            </a:r>
          </a:p>
          <a:p>
            <a:pPr lvl="0"/>
            <a:r>
              <a:rPr lang="en-GB" dirty="0"/>
              <a:t>Bullet Point 4</a:t>
            </a:r>
          </a:p>
          <a:p>
            <a:pPr lvl="0"/>
            <a:r>
              <a:rPr lang="en-GB" dirty="0"/>
              <a:t>Bullet Point 5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3990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Imag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xmlns="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xmlns="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12" name="Google Shape;49;p7">
            <a:extLst>
              <a:ext uri="{FF2B5EF4-FFF2-40B4-BE49-F238E27FC236}">
                <a16:creationId xmlns:a16="http://schemas.microsoft.com/office/drawing/2014/main" xmlns="" id="{E9079E40-1EFA-7341-9363-EE72301E90CF}"/>
              </a:ext>
            </a:extLst>
          </p:cNvPr>
          <p:cNvCxnSpPr/>
          <p:nvPr userDrawn="1"/>
        </p:nvCxnSpPr>
        <p:spPr>
          <a:xfrm>
            <a:off x="4897464" y="1124753"/>
            <a:ext cx="0" cy="319020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2E345CE-D7EB-704C-9A5C-2A18A007E9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6388" y="1044575"/>
            <a:ext cx="4373562" cy="3314700"/>
          </a:xfrm>
        </p:spPr>
        <p:txBody>
          <a:bodyPr>
            <a:normAutofit/>
          </a:bodyPr>
          <a:lstStyle>
            <a:lvl1pPr>
              <a:defRPr sz="2000">
                <a:solidFill>
                  <a:srgbClr val="3A3A3A"/>
                </a:solidFill>
              </a:defRPr>
            </a:lvl1pPr>
            <a:lvl2pPr>
              <a:defRPr sz="2000">
                <a:solidFill>
                  <a:srgbClr val="3A3A3A"/>
                </a:solidFill>
              </a:defRPr>
            </a:lvl2pPr>
            <a:lvl3pPr>
              <a:defRPr sz="2000">
                <a:solidFill>
                  <a:srgbClr val="3A3A3A"/>
                </a:solidFill>
              </a:defRPr>
            </a:lvl3pPr>
            <a:lvl4pPr>
              <a:defRPr sz="2000">
                <a:solidFill>
                  <a:srgbClr val="3A3A3A"/>
                </a:solidFill>
              </a:defRPr>
            </a:lvl4pPr>
            <a:lvl5pPr>
              <a:defRPr sz="20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35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- 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9;p1">
            <a:extLst>
              <a:ext uri="{FF2B5EF4-FFF2-40B4-BE49-F238E27FC236}">
                <a16:creationId xmlns:a16="http://schemas.microsoft.com/office/drawing/2014/main" xmlns="" id="{99D4D460-492C-DC49-95CF-57C2D6D4A130}"/>
              </a:ext>
            </a:extLst>
          </p:cNvPr>
          <p:cNvGrpSpPr/>
          <p:nvPr userDrawn="1"/>
        </p:nvGrpSpPr>
        <p:grpSpPr>
          <a:xfrm>
            <a:off x="8283500" y="69744"/>
            <a:ext cx="783335" cy="276600"/>
            <a:chOff x="8283500" y="77358"/>
            <a:chExt cx="783335" cy="276600"/>
          </a:xfrm>
        </p:grpSpPr>
        <p:pic>
          <p:nvPicPr>
            <p:cNvPr id="7" name="Google Shape;10;p1">
              <a:extLst>
                <a:ext uri="{FF2B5EF4-FFF2-40B4-BE49-F238E27FC236}">
                  <a16:creationId xmlns:a16="http://schemas.microsoft.com/office/drawing/2014/main" xmlns="" id="{AC1985A7-1AF5-7D4D-94EE-918C8888FB74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5643" y="101458"/>
              <a:ext cx="731192" cy="22825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8" name="Google Shape;11;p1">
              <a:extLst>
                <a:ext uri="{FF2B5EF4-FFF2-40B4-BE49-F238E27FC236}">
                  <a16:creationId xmlns:a16="http://schemas.microsoft.com/office/drawing/2014/main" xmlns="" id="{D05D675B-D0AB-0743-9981-5077F5866045}"/>
                </a:ext>
              </a:extLst>
            </p:cNvPr>
            <p:cNvCxnSpPr/>
            <p:nvPr/>
          </p:nvCxnSpPr>
          <p:spPr>
            <a:xfrm>
              <a:off x="8283500" y="77358"/>
              <a:ext cx="0" cy="2766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9" name="Google Shape;12;p1">
            <a:extLst>
              <a:ext uri="{FF2B5EF4-FFF2-40B4-BE49-F238E27FC236}">
                <a16:creationId xmlns:a16="http://schemas.microsoft.com/office/drawing/2014/main" xmlns="" id="{333A3772-8DB8-3A49-BF5C-598258395A07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4539" y="44872"/>
            <a:ext cx="258346" cy="36310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itle Placeholder 3">
            <a:extLst>
              <a:ext uri="{FF2B5EF4-FFF2-40B4-BE49-F238E27FC236}">
                <a16:creationId xmlns:a16="http://schemas.microsoft.com/office/drawing/2014/main" xmlns="" id="{5982B506-10F8-524B-AEE8-A8177D3522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6185" y="142660"/>
            <a:ext cx="7886700" cy="5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>
                <a:solidFill>
                  <a:srgbClr val="112344"/>
                </a:solidFill>
                <a:latin typeface="+mn-lt"/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  <p:cxnSp>
        <p:nvCxnSpPr>
          <p:cNvPr id="11" name="Google Shape;28;p4">
            <a:extLst>
              <a:ext uri="{FF2B5EF4-FFF2-40B4-BE49-F238E27FC236}">
                <a16:creationId xmlns:a16="http://schemas.microsoft.com/office/drawing/2014/main" xmlns="" id="{DEB104F8-0979-BE49-BA12-F71EB74E0985}"/>
              </a:ext>
            </a:extLst>
          </p:cNvPr>
          <p:cNvCxnSpPr/>
          <p:nvPr userDrawn="1"/>
        </p:nvCxnSpPr>
        <p:spPr>
          <a:xfrm>
            <a:off x="417550" y="784945"/>
            <a:ext cx="7004700" cy="0"/>
          </a:xfrm>
          <a:prstGeom prst="straightConnector1">
            <a:avLst/>
          </a:prstGeom>
          <a:noFill/>
          <a:ln w="9525" cap="flat" cmpd="sng">
            <a:solidFill>
              <a:srgbClr val="EA7F2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xmlns="" id="{A81B638A-9D82-3343-BABE-BA2FF92482BD}"/>
              </a:ext>
            </a:extLst>
          </p:cNvPr>
          <p:cNvSpPr>
            <a:spLocks noGrp="1"/>
          </p:cNvSpPr>
          <p:nvPr>
            <p:ph type="sldNum" idx="11"/>
          </p:nvPr>
        </p:nvSpPr>
        <p:spPr>
          <a:xfrm>
            <a:off x="8472458" y="4663217"/>
            <a:ext cx="548700" cy="393600"/>
          </a:xfrm>
        </p:spPr>
        <p:txBody>
          <a:bodyPr/>
          <a:lstStyle>
            <a:lvl1pPr>
              <a:defRPr b="0" i="0"/>
            </a:lvl1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xmlns="" id="{CFE4409A-8CB6-BB4B-826C-BE4ED869E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28" y="4738567"/>
            <a:ext cx="959716" cy="221945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12" name="Google Shape;49;p7">
            <a:extLst>
              <a:ext uri="{FF2B5EF4-FFF2-40B4-BE49-F238E27FC236}">
                <a16:creationId xmlns:a16="http://schemas.microsoft.com/office/drawing/2014/main" xmlns="" id="{E9079E40-1EFA-7341-9363-EE72301E90CF}"/>
              </a:ext>
            </a:extLst>
          </p:cNvPr>
          <p:cNvCxnSpPr/>
          <p:nvPr userDrawn="1"/>
        </p:nvCxnSpPr>
        <p:spPr>
          <a:xfrm>
            <a:off x="4347275" y="1169075"/>
            <a:ext cx="0" cy="3190200"/>
          </a:xfrm>
          <a:prstGeom prst="straightConnector1">
            <a:avLst/>
          </a:prstGeom>
          <a:noFill/>
          <a:ln w="9525" cap="flat" cmpd="sng">
            <a:solidFill>
              <a:srgbClr val="E691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2E345CE-D7EB-704C-9A5C-2A18A007E9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0" y="1043855"/>
            <a:ext cx="4373562" cy="3314700"/>
          </a:xfrm>
        </p:spPr>
        <p:txBody>
          <a:bodyPr>
            <a:normAutofit/>
          </a:bodyPr>
          <a:lstStyle>
            <a:lvl1pPr>
              <a:defRPr sz="2000">
                <a:solidFill>
                  <a:srgbClr val="3A3A3A"/>
                </a:solidFill>
              </a:defRPr>
            </a:lvl1pPr>
            <a:lvl2pPr>
              <a:defRPr sz="2000">
                <a:solidFill>
                  <a:srgbClr val="3A3A3A"/>
                </a:solidFill>
              </a:defRPr>
            </a:lvl2pPr>
            <a:lvl3pPr>
              <a:defRPr sz="2000">
                <a:solidFill>
                  <a:srgbClr val="3A3A3A"/>
                </a:solidFill>
              </a:defRPr>
            </a:lvl3pPr>
            <a:lvl4pPr>
              <a:defRPr sz="2000">
                <a:solidFill>
                  <a:srgbClr val="3A3A3A"/>
                </a:solidFill>
              </a:defRPr>
            </a:lvl4pPr>
            <a:lvl5pPr>
              <a:defRPr sz="2000">
                <a:solidFill>
                  <a:srgbClr val="3A3A3A"/>
                </a:solidFill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582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B3FD579E-16BD-EA4E-BE0A-DBF83E5D0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BF792ED-C30C-B745-B771-07115C54C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83BDE7B-035A-184F-B314-CCEB7B118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19BB8-2F30-3946-8758-1311D47C01A5}" type="datetime1">
              <a:rPr lang="en-IN" smtClean="0"/>
              <a:t>18-08-2020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0663B44-BF48-1E49-B65E-7FFC272BFF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E408C4C-894D-B949-83F1-54C3664B47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162DD-153C-4143-BB47-F7B5B8C7D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635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3" r:id="rId4"/>
    <p:sldLayoutId id="2147483650" r:id="rId5"/>
    <p:sldLayoutId id="2147483661" r:id="rId6"/>
    <p:sldLayoutId id="2147483654" r:id="rId7"/>
    <p:sldLayoutId id="2147483655" r:id="rId8"/>
    <p:sldLayoutId id="2147483656" r:id="rId9"/>
    <p:sldLayoutId id="2147483657" r:id="rId10"/>
    <p:sldLayoutId id="2147483652" r:id="rId11"/>
    <p:sldLayoutId id="2147483658" r:id="rId12"/>
    <p:sldLayoutId id="2147483659" r:id="rId13"/>
    <p:sldLayoutId id="2147483660" r:id="rId14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miami.edu/home/burt/learning/Csc609.011/Perfect/" TargetMode="Externa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47B56BA7-6ADB-7348-AEE2-0F0861F2C867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CF0C4943-2E83-944C-9320-B94835D82FFE}" type="slidenum">
              <a:rPr lang="en" smtClean="0"/>
              <a:pPr/>
              <a:t>1</a:t>
            </a:fld>
            <a:endParaRPr lang="e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CA6D5A8-6916-4A49-AACB-D043EF4D22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10 June 2020</a:t>
            </a:r>
          </a:p>
        </p:txBody>
      </p:sp>
    </p:spTree>
    <p:extLst>
      <p:ext uri="{BB962C8B-B14F-4D97-AF65-F5344CB8AC3E}">
        <p14:creationId xmlns:p14="http://schemas.microsoft.com/office/powerpoint/2010/main" val="2657983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89CEA5-4CA2-4EB7-9B73-0476BF447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That is need to find </a:t>
            </a:r>
            <a:r>
              <a:rPr lang="en-IN" dirty="0" err="1"/>
              <a:t>Pr</a:t>
            </a:r>
            <a:r>
              <a:rPr lang="en-IN" dirty="0"/>
              <a:t>(c=1)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E2298D8-7202-42F9-9522-F45AC8336D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err="1"/>
              <a:t>Pr</a:t>
            </a:r>
            <a:r>
              <a:rPr lang="en-IN" dirty="0"/>
              <a:t>(c=1</a:t>
            </a:r>
            <a:r>
              <a:rPr lang="en-IN" dirty="0" smtClean="0"/>
              <a:t>)=</a:t>
            </a:r>
            <a:endParaRPr lang="en-IN" dirty="0"/>
          </a:p>
          <a:p>
            <a:endParaRPr lang="en-IN" dirty="0"/>
          </a:p>
          <a:p>
            <a:r>
              <a:rPr lang="en-IN" dirty="0" err="1"/>
              <a:t>Pr</a:t>
            </a:r>
            <a:r>
              <a:rPr lang="en-IN" dirty="0"/>
              <a:t>(c=2</a:t>
            </a:r>
            <a:r>
              <a:rPr lang="en-IN" dirty="0" smtClean="0"/>
              <a:t>)=</a:t>
            </a:r>
            <a:endParaRPr lang="en-IN" dirty="0"/>
          </a:p>
          <a:p>
            <a:pPr marL="0" indent="0">
              <a:buNone/>
            </a:pPr>
            <a:endParaRPr lang="en-IN" dirty="0"/>
          </a:p>
          <a:p>
            <a:r>
              <a:rPr lang="en-IN" dirty="0" err="1"/>
              <a:t>Pr</a:t>
            </a:r>
            <a:r>
              <a:rPr lang="en-IN" dirty="0"/>
              <a:t>(c=3)= </a:t>
            </a:r>
          </a:p>
          <a:p>
            <a:endParaRPr lang="en-IN" dirty="0"/>
          </a:p>
          <a:p>
            <a:r>
              <a:rPr lang="en-IN" dirty="0" err="1"/>
              <a:t>Pr</a:t>
            </a:r>
            <a:r>
              <a:rPr lang="en-IN" dirty="0"/>
              <a:t>(c=4</a:t>
            </a:r>
            <a:r>
              <a:rPr lang="en-IN" dirty="0" smtClean="0"/>
              <a:t>)=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0897302-D127-4897-BD01-C8DBAF17D08E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93195D8-95BE-4234-B879-D3FAEF44AE8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xmlns="" id="{1DBA9FF6-4FFB-4AAC-8688-C2371C419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1851211"/>
              </p:ext>
            </p:extLst>
          </p:nvPr>
        </p:nvGraphicFramePr>
        <p:xfrm>
          <a:off x="7258966" y="861475"/>
          <a:ext cx="1388472" cy="891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118">
                  <a:extLst>
                    <a:ext uri="{9D8B030D-6E8A-4147-A177-3AD203B41FA5}">
                      <a16:colId xmlns:a16="http://schemas.microsoft.com/office/drawing/2014/main" xmlns="" val="1226962085"/>
                    </a:ext>
                  </a:extLst>
                </a:gridCol>
                <a:gridCol w="347118">
                  <a:extLst>
                    <a:ext uri="{9D8B030D-6E8A-4147-A177-3AD203B41FA5}">
                      <a16:colId xmlns:a16="http://schemas.microsoft.com/office/drawing/2014/main" xmlns="" val="3427071087"/>
                    </a:ext>
                  </a:extLst>
                </a:gridCol>
                <a:gridCol w="347118">
                  <a:extLst>
                    <a:ext uri="{9D8B030D-6E8A-4147-A177-3AD203B41FA5}">
                      <a16:colId xmlns:a16="http://schemas.microsoft.com/office/drawing/2014/main" xmlns="" val="1854148928"/>
                    </a:ext>
                  </a:extLst>
                </a:gridCol>
                <a:gridCol w="347118">
                  <a:extLst>
                    <a:ext uri="{9D8B030D-6E8A-4147-A177-3AD203B41FA5}">
                      <a16:colId xmlns:a16="http://schemas.microsoft.com/office/drawing/2014/main" xmlns="" val="3305378067"/>
                    </a:ext>
                  </a:extLst>
                </a:gridCol>
              </a:tblGrid>
              <a:tr h="288754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35810914"/>
                  </a:ext>
                </a:extLst>
              </a:tr>
              <a:tr h="288754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76323117"/>
                  </a:ext>
                </a:extLst>
              </a:tr>
              <a:tr h="288754"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3062613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867CA0F-CCCE-49D0-8B34-0B1E45668BA8}"/>
              </a:ext>
            </a:extLst>
          </p:cNvPr>
          <p:cNvSpPr/>
          <p:nvPr/>
        </p:nvSpPr>
        <p:spPr>
          <a:xfrm>
            <a:off x="6851944" y="1825744"/>
            <a:ext cx="1795494" cy="84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P(a)=1/4 p(b)=3/10 p(c)=3/20 p(d)=3/10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P(k1)=1/4 p(k2)=1/2 p(k3)=1/4</a:t>
            </a:r>
            <a:endParaRPr lang="en-IN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521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CE757A-18A2-476B-BEA1-20B86F86D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What will be the conditional probability distribution </a:t>
            </a:r>
            <a:r>
              <a:rPr lang="en-IN" dirty="0" err="1" smtClean="0"/>
              <a:t>pr</a:t>
            </a:r>
            <a:r>
              <a:rPr lang="en-IN" dirty="0" smtClean="0"/>
              <a:t>[C=</a:t>
            </a:r>
            <a:r>
              <a:rPr lang="en-IN" dirty="0" err="1" smtClean="0"/>
              <a:t>c|M</a:t>
            </a:r>
            <a:r>
              <a:rPr lang="en-IN" dirty="0" smtClean="0"/>
              <a:t>=m]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3E5315C-99E3-4960-8D33-098EED7E16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 err="1"/>
              <a:t>Pr</a:t>
            </a:r>
            <a:r>
              <a:rPr lang="en-IN" dirty="0"/>
              <a:t>(C=1|M=a)</a:t>
            </a:r>
          </a:p>
          <a:p>
            <a:endParaRPr lang="en-IN" dirty="0"/>
          </a:p>
          <a:p>
            <a:r>
              <a:rPr lang="en-IN" dirty="0" err="1"/>
              <a:t>Pr</a:t>
            </a:r>
            <a:r>
              <a:rPr lang="en-IN" dirty="0"/>
              <a:t>(C=2|M=a)</a:t>
            </a:r>
          </a:p>
          <a:p>
            <a:endParaRPr lang="en-IN" dirty="0"/>
          </a:p>
          <a:p>
            <a:r>
              <a:rPr lang="en-IN" dirty="0" err="1"/>
              <a:t>Pr</a:t>
            </a:r>
            <a:r>
              <a:rPr lang="en-IN" dirty="0"/>
              <a:t>(C=3|M=a)</a:t>
            </a:r>
          </a:p>
          <a:p>
            <a:endParaRPr lang="en-IN" dirty="0"/>
          </a:p>
          <a:p>
            <a:r>
              <a:rPr lang="en-IN" dirty="0" err="1"/>
              <a:t>Pr</a:t>
            </a:r>
            <a:r>
              <a:rPr lang="en-IN" dirty="0"/>
              <a:t>(C=4|M=a)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2B49ABC-37CF-4F79-AAF5-F2BEC4789E92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3A627AF8-9A3A-4B2D-8F53-0EADDDFEE8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xmlns="" id="{C402DD9A-3847-4EF6-ACE1-2B44A2D021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299794"/>
              </p:ext>
            </p:extLst>
          </p:nvPr>
        </p:nvGraphicFramePr>
        <p:xfrm>
          <a:off x="7258966" y="861475"/>
          <a:ext cx="1388472" cy="891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118">
                  <a:extLst>
                    <a:ext uri="{9D8B030D-6E8A-4147-A177-3AD203B41FA5}">
                      <a16:colId xmlns:a16="http://schemas.microsoft.com/office/drawing/2014/main" xmlns="" val="1226962085"/>
                    </a:ext>
                  </a:extLst>
                </a:gridCol>
                <a:gridCol w="347118">
                  <a:extLst>
                    <a:ext uri="{9D8B030D-6E8A-4147-A177-3AD203B41FA5}">
                      <a16:colId xmlns:a16="http://schemas.microsoft.com/office/drawing/2014/main" xmlns="" val="3427071087"/>
                    </a:ext>
                  </a:extLst>
                </a:gridCol>
                <a:gridCol w="347118">
                  <a:extLst>
                    <a:ext uri="{9D8B030D-6E8A-4147-A177-3AD203B41FA5}">
                      <a16:colId xmlns:a16="http://schemas.microsoft.com/office/drawing/2014/main" xmlns="" val="1854148928"/>
                    </a:ext>
                  </a:extLst>
                </a:gridCol>
                <a:gridCol w="347118">
                  <a:extLst>
                    <a:ext uri="{9D8B030D-6E8A-4147-A177-3AD203B41FA5}">
                      <a16:colId xmlns:a16="http://schemas.microsoft.com/office/drawing/2014/main" xmlns="" val="3305378067"/>
                    </a:ext>
                  </a:extLst>
                </a:gridCol>
              </a:tblGrid>
              <a:tr h="288754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35810914"/>
                  </a:ext>
                </a:extLst>
              </a:tr>
              <a:tr h="288754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76323117"/>
                  </a:ext>
                </a:extLst>
              </a:tr>
              <a:tr h="288754"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3062613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04B250D-2B74-4C04-9CD6-213C1640431B}"/>
              </a:ext>
            </a:extLst>
          </p:cNvPr>
          <p:cNvSpPr/>
          <p:nvPr/>
        </p:nvSpPr>
        <p:spPr>
          <a:xfrm>
            <a:off x="6851944" y="1825744"/>
            <a:ext cx="1795494" cy="84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P(a)=1/4 p(b)=3/10 p(c)=3/20 p(d)=3/10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P(k1)=1/4 p(k2)=1/2 p(k3)=1/4</a:t>
            </a:r>
            <a:endParaRPr lang="en-IN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781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5B6AE5C-C9BA-4BEC-A74F-FA16FD7A9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Pr</a:t>
            </a:r>
            <a:r>
              <a:rPr lang="en-US" dirty="0" smtClean="0"/>
              <a:t>[M=</a:t>
            </a:r>
            <a:r>
              <a:rPr lang="en-US" dirty="0" err="1" smtClean="0"/>
              <a:t>m|C</a:t>
            </a:r>
            <a:r>
              <a:rPr lang="en-US" dirty="0" smtClean="0"/>
              <a:t>=c]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1E2E19D8-A856-43E5-9A02-0C49643019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F41886F-B653-4D18-93C4-14849B253303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EA406EC-C4EC-4B2A-BF5F-0F5D6A9675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xmlns="" id="{BE180334-EF89-4E3D-A66C-9B46EA1911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299794"/>
              </p:ext>
            </p:extLst>
          </p:nvPr>
        </p:nvGraphicFramePr>
        <p:xfrm>
          <a:off x="7258966" y="861475"/>
          <a:ext cx="1388472" cy="891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7118">
                  <a:extLst>
                    <a:ext uri="{9D8B030D-6E8A-4147-A177-3AD203B41FA5}">
                      <a16:colId xmlns:a16="http://schemas.microsoft.com/office/drawing/2014/main" xmlns="" val="1226962085"/>
                    </a:ext>
                  </a:extLst>
                </a:gridCol>
                <a:gridCol w="347118">
                  <a:extLst>
                    <a:ext uri="{9D8B030D-6E8A-4147-A177-3AD203B41FA5}">
                      <a16:colId xmlns:a16="http://schemas.microsoft.com/office/drawing/2014/main" xmlns="" val="3427071087"/>
                    </a:ext>
                  </a:extLst>
                </a:gridCol>
                <a:gridCol w="347118">
                  <a:extLst>
                    <a:ext uri="{9D8B030D-6E8A-4147-A177-3AD203B41FA5}">
                      <a16:colId xmlns:a16="http://schemas.microsoft.com/office/drawing/2014/main" xmlns="" val="1854148928"/>
                    </a:ext>
                  </a:extLst>
                </a:gridCol>
                <a:gridCol w="347118">
                  <a:extLst>
                    <a:ext uri="{9D8B030D-6E8A-4147-A177-3AD203B41FA5}">
                      <a16:colId xmlns:a16="http://schemas.microsoft.com/office/drawing/2014/main" xmlns="" val="3305378067"/>
                    </a:ext>
                  </a:extLst>
                </a:gridCol>
              </a:tblGrid>
              <a:tr h="288754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35810914"/>
                  </a:ext>
                </a:extLst>
              </a:tr>
              <a:tr h="288754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76323117"/>
                  </a:ext>
                </a:extLst>
              </a:tr>
              <a:tr h="288754"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3062613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00DE986-302D-48C2-9FDB-F4613C91EE2C}"/>
              </a:ext>
            </a:extLst>
          </p:cNvPr>
          <p:cNvSpPr/>
          <p:nvPr/>
        </p:nvSpPr>
        <p:spPr>
          <a:xfrm>
            <a:off x="6851944" y="1825744"/>
            <a:ext cx="1795494" cy="8462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P(a)=1/4 p(b)=3/10 p(c)=3/20 p(d)=3/10</a:t>
            </a: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en-IN" sz="1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P(k1)=1/4 p(k2)=1/2 p(k3)=1/4</a:t>
            </a:r>
            <a:endParaRPr lang="en-IN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3523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45C7FE-2B51-41FC-BF7E-EBB1E4F1E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0B43C02-6130-4E6F-8272-7243C54F6A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9525" indent="0">
              <a:lnSpc>
                <a:spcPct val="100000"/>
              </a:lnSpc>
              <a:buClr>
                <a:srgbClr val="3A3A3A"/>
              </a:buClr>
              <a:buNone/>
            </a:pPr>
            <a:r>
              <a:rPr lang="en-US" dirty="0"/>
              <a:t>Next Class</a:t>
            </a:r>
          </a:p>
          <a:p>
            <a:pPr marL="358775" indent="-358775">
              <a:lnSpc>
                <a:spcPct val="100000"/>
              </a:lnSpc>
              <a:buClr>
                <a:srgbClr val="3A3A3A"/>
              </a:buClr>
              <a:buFont typeface=".Hiragino Kaku Gothic Interface W3"/>
              <a:buChar char="☞"/>
            </a:pPr>
            <a:r>
              <a:rPr lang="en-US" dirty="0"/>
              <a:t>Mandatory reading for the next class</a:t>
            </a:r>
          </a:p>
          <a:p>
            <a:pPr marL="701675" lvl="1" indent="-358775">
              <a:lnSpc>
                <a:spcPct val="100000"/>
              </a:lnSpc>
              <a:buClr>
                <a:srgbClr val="3A3A3A"/>
              </a:buClr>
              <a:buFont typeface=".Hiragino Kaku Gothic Interface W3"/>
              <a:buChar char="☞"/>
            </a:pPr>
            <a:r>
              <a:rPr lang="en-IN" dirty="0">
                <a:hlinkClick r:id="rId2"/>
              </a:rPr>
              <a:t>https://www.cs.miami.edu/home/burt/learning/Csc609.011/Perfect/</a:t>
            </a:r>
            <a:endParaRPr lang="en-US" dirty="0"/>
          </a:p>
          <a:p>
            <a:pPr marL="358775" indent="-358775">
              <a:lnSpc>
                <a:spcPct val="100000"/>
              </a:lnSpc>
              <a:buClr>
                <a:srgbClr val="3A3A3A"/>
              </a:buClr>
              <a:buFont typeface=".Hiragino Kaku Gothic Interface W3"/>
              <a:buChar char="☞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EE1602B-953C-48F8-B6F2-AC8AFD53568C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D755BE5-0213-48C8-98DA-8BC9115F69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6250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72"/>
          <p:cNvSpPr txBox="1">
            <a:spLocks noGrp="1"/>
          </p:cNvSpPr>
          <p:nvPr>
            <p:ph type="sldNum" idx="1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680" name="Google Shape;680;p72"/>
          <p:cNvGrpSpPr/>
          <p:nvPr/>
        </p:nvGrpSpPr>
        <p:grpSpPr>
          <a:xfrm>
            <a:off x="1976938" y="3730089"/>
            <a:ext cx="5190123" cy="932577"/>
            <a:chOff x="2344175" y="3474839"/>
            <a:chExt cx="5190123" cy="932577"/>
          </a:xfrm>
        </p:grpSpPr>
        <p:pic>
          <p:nvPicPr>
            <p:cNvPr id="681" name="Google Shape;681;p7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44175" y="3474839"/>
              <a:ext cx="1990303" cy="932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2" name="Google Shape;682;p72"/>
            <p:cNvPicPr preferRelativeResize="0"/>
            <p:nvPr/>
          </p:nvPicPr>
          <p:blipFill rotWithShape="1">
            <a:blip r:embed="rId4">
              <a:alphaModFix/>
            </a:blip>
            <a:srcRect b="13963"/>
            <a:stretch/>
          </p:blipFill>
          <p:spPr>
            <a:xfrm>
              <a:off x="5235100" y="3545139"/>
              <a:ext cx="2299198" cy="86227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83" name="Google Shape;683;p72"/>
          <p:cNvSpPr txBox="1"/>
          <p:nvPr/>
        </p:nvSpPr>
        <p:spPr>
          <a:xfrm>
            <a:off x="278969" y="248350"/>
            <a:ext cx="8524068" cy="324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000" b="1" dirty="0">
              <a:solidFill>
                <a:srgbClr val="006FB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700" lvl="0" indent="0" algn="ctr" rtl="0">
              <a:lnSpc>
                <a:spcPct val="63535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IN" sz="2000" dirty="0">
                <a:latin typeface="Calibri"/>
                <a:ea typeface="Calibri"/>
                <a:cs typeface="Calibri"/>
                <a:sym typeface="Calibri"/>
              </a:rPr>
              <a:t>S Rajashree</a:t>
            </a:r>
            <a:endParaRPr sz="20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1666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EA7F26"/>
                </a:solidFill>
                <a:latin typeface="Calibri"/>
                <a:ea typeface="Calibri"/>
                <a:cs typeface="Calibri"/>
                <a:sym typeface="Calibri"/>
              </a:rPr>
              <a:t>Computer</a:t>
            </a:r>
            <a:r>
              <a:rPr lang="en-IN" sz="2000" b="1" dirty="0">
                <a:solidFill>
                  <a:srgbClr val="EA7F26"/>
                </a:solidFill>
                <a:latin typeface="Calibri"/>
                <a:ea typeface="Calibri"/>
                <a:cs typeface="Calibri"/>
                <a:sym typeface="Calibri"/>
              </a:rPr>
              <a:t> Science and Engineering</a:t>
            </a:r>
            <a:endParaRPr lang="en-IN" sz="2000" dirty="0">
              <a:solidFill>
                <a:srgbClr val="EA7F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1666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rgbClr val="EA7F26"/>
                </a:solidFill>
                <a:latin typeface="Calibri"/>
                <a:ea typeface="Calibri"/>
                <a:cs typeface="Calibri"/>
                <a:sym typeface="Calibri"/>
              </a:rPr>
              <a:t>PES University, Bengaluru</a:t>
            </a:r>
            <a:endParaRPr lang="en-IN" sz="2000" dirty="0">
              <a:solidFill>
                <a:srgbClr val="EA7F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20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9FBDD25-9CE5-F445-8145-C6E5913112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10 June 2020</a:t>
            </a:r>
          </a:p>
        </p:txBody>
      </p:sp>
    </p:spTree>
    <p:extLst>
      <p:ext uri="{BB962C8B-B14F-4D97-AF65-F5344CB8AC3E}">
        <p14:creationId xmlns:p14="http://schemas.microsoft.com/office/powerpoint/2010/main" val="533790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04DFC628-E201-4E91-ABE3-24239DB2F4F7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4662488"/>
            <a:ext cx="549275" cy="393700"/>
          </a:xfrm>
        </p:spPr>
        <p:txBody>
          <a:bodyPr/>
          <a:lstStyle/>
          <a:p>
            <a:fld id="{CF0C4943-2E83-944C-9320-B94835D82FFE}" type="slidenum">
              <a:rPr lang="en" smtClean="0"/>
              <a:pPr/>
              <a:t>2</a:t>
            </a:fld>
            <a:endParaRPr lang="e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85E73BF-96F6-44A5-92D4-067721621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73"/>
            <a:ext cx="9144000" cy="1690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7A9A6E5-699E-4F3C-A0E9-656399D0E154}"/>
              </a:ext>
            </a:extLst>
          </p:cNvPr>
          <p:cNvSpPr txBox="1"/>
          <p:nvPr/>
        </p:nvSpPr>
        <p:spPr>
          <a:xfrm>
            <a:off x="1963824" y="1731221"/>
            <a:ext cx="5544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000" b="1" dirty="0">
                <a:solidFill>
                  <a:schemeClr val="accent2"/>
                </a:solidFill>
              </a:rPr>
              <a:t>APPLIED CRYPTOGRAPHY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xmlns="" id="{B038751C-8716-4CD4-9456-B898A6BA7A02}"/>
              </a:ext>
            </a:extLst>
          </p:cNvPr>
          <p:cNvSpPr txBox="1">
            <a:spLocks/>
          </p:cNvSpPr>
          <p:nvPr/>
        </p:nvSpPr>
        <p:spPr>
          <a:xfrm>
            <a:off x="3967197" y="2670447"/>
            <a:ext cx="1209606" cy="347272"/>
          </a:xfrm>
          <a:prstGeom prst="rect">
            <a:avLst/>
          </a:prstGeom>
        </p:spPr>
        <p:txBody>
          <a:bodyPr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N" dirty="0">
                <a:solidFill>
                  <a:schemeClr val="accent2"/>
                </a:solidFill>
              </a:rPr>
              <a:t>Lecture 8</a:t>
            </a:r>
          </a:p>
        </p:txBody>
      </p:sp>
    </p:spTree>
    <p:extLst>
      <p:ext uri="{BB962C8B-B14F-4D97-AF65-F5344CB8AC3E}">
        <p14:creationId xmlns:p14="http://schemas.microsoft.com/office/powerpoint/2010/main" val="1721322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55F54893-7425-46BC-855F-385BBEBD1DA6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CF0C4943-2E83-944C-9320-B94835D82FFE}" type="slidenum">
              <a:rPr lang="en" smtClean="0"/>
              <a:pPr/>
              <a:t>3</a:t>
            </a:fld>
            <a:endParaRPr lang="e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73F0AAA6-BC16-43D1-8848-C40A97D426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ABCB93F5-DA1B-45AF-9DDD-23FE652FAE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Perfect secrecy</a:t>
            </a:r>
            <a:endParaRPr lang="en-I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2047BB5A-E64C-4A35-9FBD-AAA36F348F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Can it be achieved!!!</a:t>
            </a:r>
          </a:p>
        </p:txBody>
      </p:sp>
    </p:spTree>
    <p:extLst>
      <p:ext uri="{BB962C8B-B14F-4D97-AF65-F5344CB8AC3E}">
        <p14:creationId xmlns:p14="http://schemas.microsoft.com/office/powerpoint/2010/main" val="1055271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47391E-FDD9-4F5A-AE13-94FFAAA78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secure encryption?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762D039-EC2F-4390-B4A4-A704749500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How would you define what it means for encryption scheme (Gen, Enc, Dec) over message space </a:t>
            </a:r>
            <a:r>
              <a:rPr lang="en-US" b="1" dirty="0">
                <a:latin typeface="Monotype Corsiva" panose="03010101010201010101" pitchFamily="66" charset="0"/>
              </a:rPr>
              <a:t>M</a:t>
            </a:r>
            <a:r>
              <a:rPr lang="en-US" dirty="0"/>
              <a:t> to be secure?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7505579-DD66-4C5E-9A48-64495BC0B1FF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</a:t>
            </a:fld>
            <a:endParaRPr lang="e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E32A4F1-B0E1-4913-A8B2-7186E7B43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0873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xmlns="" id="{D6333CFA-8C7E-4D40-B726-85A750AAB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Perfect secrecy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0EDC2B9A-D4D0-40A0-A114-4D1732ED13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IN" dirty="0"/>
              <a:t>An encryption scheme(gen, Enc, Dec) with </a:t>
            </a:r>
          </a:p>
          <a:p>
            <a:pPr marL="0" indent="0">
              <a:buNone/>
            </a:pPr>
            <a:r>
              <a:rPr lang="en-IN" dirty="0"/>
              <a:t>message space M is perfectly secret if and only</a:t>
            </a:r>
          </a:p>
          <a:p>
            <a:pPr marL="0" indent="0">
              <a:buNone/>
            </a:pPr>
            <a:r>
              <a:rPr lang="en-IN" dirty="0"/>
              <a:t> if  equation (a) holds for every </a:t>
            </a:r>
            <a:r>
              <a:rPr lang="en-IN" dirty="0" err="1"/>
              <a:t>m,m</a:t>
            </a:r>
            <a:r>
              <a:rPr lang="en-IN" dirty="0"/>
              <a:t>` </a:t>
            </a:r>
            <a:r>
              <a:rPr lang="en-US" dirty="0"/>
              <a:t>∈ M  </a:t>
            </a:r>
          </a:p>
          <a:p>
            <a:pPr marL="0" indent="0">
              <a:buNone/>
            </a:pPr>
            <a:r>
              <a:rPr lang="en-US" dirty="0"/>
              <a:t>and every c ∈ C </a:t>
            </a:r>
            <a:endParaRPr lang="en-IN" dirty="0"/>
          </a:p>
          <a:p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258C3D6-AD74-4F62-A94E-DE85E3E37A79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E2D4D49F-01CB-4BB0-8420-B6CBD26AB0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3031483"/>
            <a:ext cx="5638800" cy="69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3367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26F172-CC00-4927-A8E5-2446C2476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Perfect (adversarial) indistinguishability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30F7E9E-DAEF-424A-B482-699C1D2A54C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6186" y="960441"/>
            <a:ext cx="7111960" cy="3399612"/>
          </a:xfrm>
        </p:spPr>
        <p:txBody>
          <a:bodyPr/>
          <a:lstStyle/>
          <a:p>
            <a:r>
              <a:rPr lang="en-US" dirty="0"/>
              <a:t> observing a ciphertext and then trying to guess which of two possible messages was encrypted</a:t>
            </a:r>
          </a:p>
          <a:p>
            <a:r>
              <a:rPr lang="en-US" dirty="0"/>
              <a:t>An encryption scheme is perfectly indistinguishable if no adversary A can succeed with probability better than ½.</a:t>
            </a: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2E42B2E-30FE-4179-A8B3-2B7BDC7C3908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</a:t>
            </a:fld>
            <a:endParaRPr lang="e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52764FA-D73E-465F-BF48-B1DDB58BA2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877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92F095-9F22-4D2A-A0BC-F7ACAB658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5E72E5D-D931-4D66-8D79-2B09F3EA4E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04AE66C-81A1-41DA-8F10-F5F756AB5F04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7A1684D2-D4A3-4576-815F-80C18E2806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A5789EB-6A4C-4D92-9EFD-721A3AF00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21" y="1264773"/>
            <a:ext cx="7497320" cy="131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007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3D2684-93D7-4B31-A9A2-D0FFFBF84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distributions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11CCE8C-9D14-4F50-9A8F-C89635D625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 K be a random variable denoting the key</a:t>
            </a:r>
          </a:p>
          <a:p>
            <a:pPr lvl="1"/>
            <a:r>
              <a:rPr lang="en-US" dirty="0"/>
              <a:t>K ranges over </a:t>
            </a:r>
            <a:r>
              <a:rPr lang="en-US" b="1" dirty="0">
                <a:latin typeface="Monotype Corsiva" panose="03010101010201010101" pitchFamily="66" charset="0"/>
              </a:rPr>
              <a:t>K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Fix some encryption scheme (Gen, Enc, Dec)</a:t>
            </a:r>
          </a:p>
          <a:p>
            <a:pPr lvl="1"/>
            <a:r>
              <a:rPr lang="en-US" dirty="0"/>
              <a:t>Gen defines a probability distribution for K: </a:t>
            </a:r>
            <a:br>
              <a:rPr lang="en-US" dirty="0"/>
            </a:br>
            <a:r>
              <a:rPr lang="en-US" dirty="0"/>
              <a:t>          </a:t>
            </a:r>
            <a:r>
              <a:rPr lang="en-US" dirty="0" err="1"/>
              <a:t>Pr</a:t>
            </a:r>
            <a:r>
              <a:rPr lang="en-US" dirty="0"/>
              <a:t>[K = k] = </a:t>
            </a:r>
            <a:r>
              <a:rPr lang="en-US" dirty="0" err="1"/>
              <a:t>Pr</a:t>
            </a:r>
            <a:r>
              <a:rPr lang="en-US" dirty="0"/>
              <a:t>[Gen outputs key k]</a:t>
            </a:r>
          </a:p>
          <a:p>
            <a:endParaRPr lang="en-US" dirty="0"/>
          </a:p>
          <a:p>
            <a:r>
              <a:rPr lang="en-US" dirty="0"/>
              <a:t>Random variables M and K are </a:t>
            </a:r>
            <a:r>
              <a:rPr lang="en-US" i="1" dirty="0"/>
              <a:t>independent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7F7BF94-99C6-4D84-969E-2BCE7BBC9AA2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9063C05-3F1F-4A66-8B38-9C45521F8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6287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E6918F-06FD-4C47-A9A5-F6CA24B01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For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DB1DD54-99A0-4372-9E98-6506AA362C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/>
              <a:t>If M={</a:t>
            </a:r>
            <a:r>
              <a:rPr lang="en-IN" dirty="0" err="1"/>
              <a:t>a,b,c,d</a:t>
            </a:r>
            <a:r>
              <a:rPr lang="en-IN" dirty="0"/>
              <a:t>}</a:t>
            </a:r>
          </a:p>
          <a:p>
            <a:r>
              <a:rPr lang="en-IN" dirty="0"/>
              <a:t>K={k1,k2,k3}</a:t>
            </a:r>
          </a:p>
          <a:p>
            <a:r>
              <a:rPr lang="en-IN" dirty="0"/>
              <a:t>P(a)=1/4 p(b)=3/10 p(c)=3/20 p(d)=3/10</a:t>
            </a:r>
          </a:p>
          <a:p>
            <a:r>
              <a:rPr lang="en-IN" dirty="0"/>
              <a:t>P(k1)=1/4 p(k2)=1/2 p(k3)=1/4</a:t>
            </a:r>
          </a:p>
          <a:p>
            <a:r>
              <a:rPr lang="en-IN" dirty="0"/>
              <a:t>And encryption table for M and k is given by   </a:t>
            </a:r>
          </a:p>
          <a:p>
            <a:pPr marL="1714500" lvl="5" indent="0">
              <a:buNone/>
            </a:pPr>
            <a:r>
              <a:rPr lang="en-IN" dirty="0"/>
              <a:t>          a             b            c             d</a:t>
            </a:r>
          </a:p>
          <a:p>
            <a:pPr marL="1714500" lvl="5" indent="0">
              <a:buNone/>
            </a:pPr>
            <a:endParaRPr lang="en-IN" dirty="0"/>
          </a:p>
          <a:p>
            <a:pPr marL="1714500" lvl="5" indent="0">
              <a:buNone/>
            </a:pPr>
            <a:r>
              <a:rPr lang="en-IN" dirty="0"/>
              <a:t>K1</a:t>
            </a:r>
          </a:p>
          <a:p>
            <a:pPr marL="1714500" lvl="5" indent="0">
              <a:buNone/>
            </a:pPr>
            <a:r>
              <a:rPr lang="en-IN" dirty="0"/>
              <a:t>K2</a:t>
            </a:r>
          </a:p>
          <a:p>
            <a:pPr marL="1714500" lvl="5" indent="0">
              <a:buNone/>
            </a:pPr>
            <a:r>
              <a:rPr lang="en-IN" dirty="0"/>
              <a:t>K3				find probability </a:t>
            </a:r>
            <a:r>
              <a:rPr lang="en-IN" dirty="0" smtClean="0"/>
              <a:t>distribution over c?</a:t>
            </a:r>
            <a:endParaRPr lang="en-IN" dirty="0"/>
          </a:p>
          <a:p>
            <a:pPr marL="1714500" lvl="5" indent="0"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7420338-2062-419D-9C40-A9D87BDB940A}"/>
              </a:ext>
            </a:extLst>
          </p:cNvPr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9572AD9-FBA0-4835-9FB5-B8D723344D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xmlns="" id="{BBC492AC-6A75-479C-AE38-EEA58FBDBD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854634"/>
              </p:ext>
            </p:extLst>
          </p:nvPr>
        </p:nvGraphicFramePr>
        <p:xfrm>
          <a:off x="2313251" y="3307173"/>
          <a:ext cx="2089196" cy="1087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2299">
                  <a:extLst>
                    <a:ext uri="{9D8B030D-6E8A-4147-A177-3AD203B41FA5}">
                      <a16:colId xmlns:a16="http://schemas.microsoft.com/office/drawing/2014/main" xmlns="" val="1226962085"/>
                    </a:ext>
                  </a:extLst>
                </a:gridCol>
                <a:gridCol w="522299">
                  <a:extLst>
                    <a:ext uri="{9D8B030D-6E8A-4147-A177-3AD203B41FA5}">
                      <a16:colId xmlns:a16="http://schemas.microsoft.com/office/drawing/2014/main" xmlns="" val="3427071087"/>
                    </a:ext>
                  </a:extLst>
                </a:gridCol>
                <a:gridCol w="522299">
                  <a:extLst>
                    <a:ext uri="{9D8B030D-6E8A-4147-A177-3AD203B41FA5}">
                      <a16:colId xmlns:a16="http://schemas.microsoft.com/office/drawing/2014/main" xmlns="" val="1854148928"/>
                    </a:ext>
                  </a:extLst>
                </a:gridCol>
                <a:gridCol w="522299">
                  <a:extLst>
                    <a:ext uri="{9D8B030D-6E8A-4147-A177-3AD203B41FA5}">
                      <a16:colId xmlns:a16="http://schemas.microsoft.com/office/drawing/2014/main" xmlns="" val="3305378067"/>
                    </a:ext>
                  </a:extLst>
                </a:gridCol>
              </a:tblGrid>
              <a:tr h="362611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935810914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76323117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r>
                        <a:rPr lang="en-IN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306261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1535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Lecture 1 - IS Introduction" id="{652B5642-92B9-F54D-8C30-64945022140C}" vid="{138468DF-11B2-9D46-9DA5-93E8E04BCB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953</TotalTime>
  <Words>388</Words>
  <Application>Microsoft Office PowerPoint</Application>
  <PresentationFormat>On-screen Show (16:9)</PresentationFormat>
  <Paragraphs>127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Perfect secrecy</vt:lpstr>
      <vt:lpstr>Goal of secure encryption?</vt:lpstr>
      <vt:lpstr>Perfect secrecy</vt:lpstr>
      <vt:lpstr>Perfect (adversarial) indistinguishability</vt:lpstr>
      <vt:lpstr>PowerPoint Presentation</vt:lpstr>
      <vt:lpstr>Probability distributions</vt:lpstr>
      <vt:lpstr>For example</vt:lpstr>
      <vt:lpstr>That is need to find Pr(c=1)</vt:lpstr>
      <vt:lpstr>What will be the conditional probability distribution pr[C=c|M=m]</vt:lpstr>
      <vt:lpstr>Pr[M=m|C=c]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rajashree soman</dc:creator>
  <cp:lastModifiedBy>Hp</cp:lastModifiedBy>
  <cp:revision>111</cp:revision>
  <dcterms:created xsi:type="dcterms:W3CDTF">2020-06-14T06:53:26Z</dcterms:created>
  <dcterms:modified xsi:type="dcterms:W3CDTF">2020-08-18T06:27:26Z</dcterms:modified>
</cp:coreProperties>
</file>